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3" r:id="rId4"/>
    <p:sldId id="270" r:id="rId5"/>
    <p:sldId id="264" r:id="rId6"/>
    <p:sldId id="267" r:id="rId7"/>
    <p:sldId id="268" r:id="rId8"/>
    <p:sldId id="261" r:id="rId9"/>
    <p:sldId id="271" r:id="rId10"/>
    <p:sldId id="272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bernal.SALUDBCS\Documents\ARCHIVOS%202016\INFORMACION%20SEMANAL%20Y%20MENSUAL\hepatitis%20reporte\canal%20endemico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C:\Users\mabernal.SALUDBCS\Documents\ARCHIVOS%202016\INFORMACION%20SEMANAL%20Y%20MENSUAL\hepatitis%20reporte\MULEGE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abernal.SALUDBCS\Documents\ARCHIVOS%202016\INFORMACION%20SEMANAL%20Y%20MENSUAL\hepatitis%20reporte\canal%20endemico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mabernal.SALUDBCS\Documents\ARCHIVOS%202016\INFORMACION%20SEMANAL%20Y%20MENSUAL\semana%209-2016\REPORTE%20HEPATITIS%202016-BCS-LOS%20CABOS\canal%20endemico%20los%20cabos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mabernal.SALUDBCS\Documents\ARCHIVOS%202016\INFORMACION%20SEMANAL%20Y%20MENSUAL\semana%209-2016\REPORTE%20HEPATITIS%202016-BCS-LOS%20CABOS\canal%20endemico%20los%20cabos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mabernal.SALUDBCS\Documents\ARCHIVOS%202016\INFORMACION%20SEMANAL%20Y%20MENSUAL\hepatitis%20reporte\hepatitis%20La%20Paz%202016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mabernal.SALUDBCS\Documents\ARCHIVOS%202016\INFORMACION%20SEMANAL%20Y%20MENSUAL\hepatitis%20reporte\hepatitis%20La%20Paz%202016.xls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mabernal.SALUDBCS\Documents\ARCHIVOS%202016\INFORMACION%20SEMANAL%20Y%20MENSUAL\hepatitis%20reporte\hepatitis%20comondu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mabernal.SALUDBCS\Documents\ARCHIVOS%202016\INFORMACION%20SEMANAL%20Y%20MENSUAL\hepatitis%20reporte\hepatitis%20comondu.xls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mabernal.SALUDBCS\Documents\ARCHIVOS%202016\INFORMACION%20SEMANAL%20Y%20MENSUAL\hepatitis%20reporte\MULEG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>
        <c:manualLayout>
          <c:layoutTarget val="inner"/>
          <c:xMode val="edge"/>
          <c:yMode val="edge"/>
          <c:x val="7.5605153954087401E-2"/>
          <c:y val="0.16654285510565162"/>
          <c:w val="0.91453940066592676"/>
          <c:h val="0.72267536704730861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493</c:v>
                </c:pt>
                <c:pt idx="1">
                  <c:v>214</c:v>
                </c:pt>
                <c:pt idx="2">
                  <c:v>83</c:v>
                </c:pt>
                <c:pt idx="3">
                  <c:v>89</c:v>
                </c:pt>
                <c:pt idx="4">
                  <c:v>249</c:v>
                </c:pt>
                <c:pt idx="5">
                  <c:v>107</c:v>
                </c:pt>
                <c:pt idx="6">
                  <c:v>121</c:v>
                </c:pt>
                <c:pt idx="7">
                  <c:v>68</c:v>
                </c:pt>
              </c:numCache>
            </c:numRef>
          </c:val>
        </c:ser>
        <c:axId val="37613952"/>
        <c:axId val="37615488"/>
      </c:barChart>
      <c:catAx>
        <c:axId val="37613952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37615488"/>
        <c:crosses val="autoZero"/>
        <c:auto val="1"/>
        <c:lblAlgn val="ctr"/>
        <c:lblOffset val="100"/>
        <c:tickLblSkip val="1"/>
        <c:tickMarkSkip val="1"/>
      </c:catAx>
      <c:valAx>
        <c:axId val="37615488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/>
                </a:pPr>
                <a:r>
                  <a:rPr lang="es-MX" dirty="0"/>
                  <a:t>CASOS</a:t>
                </a:r>
              </a:p>
            </c:rich>
          </c:tx>
          <c:layout>
            <c:manualLayout>
              <c:xMode val="edge"/>
              <c:yMode val="edge"/>
              <c:x val="7.7691453940066674E-3"/>
              <c:y val="0.46166400768531385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376139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4F81BD">
        <a:alpha val="54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plotArea>
      <c:layout>
        <c:manualLayout>
          <c:layoutTarget val="inner"/>
          <c:xMode val="edge"/>
          <c:yMode val="edge"/>
          <c:x val="9.357040324735752E-2"/>
          <c:y val="0.27407270169660192"/>
          <c:w val="0.85547600764307796"/>
          <c:h val="0.58925815700842976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2</c:v>
                </c:pt>
                <c:pt idx="30">
                  <c:v>0</c:v>
                </c:pt>
                <c:pt idx="31">
                  <c:v>6</c:v>
                </c:pt>
                <c:pt idx="32">
                  <c:v>4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gradFill rotWithShape="0">
              <a:gsLst>
                <a:gs pos="0">
                  <a:srgbClr val="2B0000">
                    <a:gamma/>
                    <a:tint val="9804"/>
                    <a:invGamma/>
                  </a:srgbClr>
                </a:gs>
                <a:gs pos="100000">
                  <a:srgbClr val="2B0000"/>
                </a:gs>
              </a:gsLst>
              <a:lin ang="5400000" scaled="1"/>
            </a:gra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gradFill rotWithShape="0">
              <a:gsLst>
                <a:gs pos="0">
                  <a:srgbClr val="320000"/>
                </a:gs>
                <a:gs pos="50000">
                  <a:srgbClr val="320000">
                    <a:gamma/>
                    <a:shade val="10196"/>
                    <a:invGamma/>
                  </a:srgbClr>
                </a:gs>
                <a:gs pos="100000">
                  <a:srgbClr val="320000"/>
                </a:gs>
              </a:gsLst>
              <a:lin ang="18900000" scaled="1"/>
            </a:gra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61548416"/>
        <c:axId val="61567360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61548416"/>
        <c:axId val="61567360"/>
      </c:lineChart>
      <c:catAx>
        <c:axId val="615484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5934544790063581"/>
              <c:y val="0.94457655389888184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1567360"/>
        <c:crosses val="autoZero"/>
        <c:auto val="1"/>
        <c:lblAlgn val="ctr"/>
        <c:lblOffset val="40"/>
        <c:tickLblSkip val="5"/>
        <c:tickMarkSkip val="1"/>
      </c:catAx>
      <c:valAx>
        <c:axId val="61567360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1.1098779134295227E-2"/>
              <c:y val="0.43228946871837098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1548416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15891580539623681"/>
          <c:y val="0.15341839952055411"/>
          <c:w val="0.65629444798365066"/>
          <c:h val="9.787933371073712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chemeClr val="accent1">
        <a:alpha val="60000"/>
      </a:scheme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>
        <c:manualLayout>
          <c:layoutTarget val="inner"/>
          <c:xMode val="edge"/>
          <c:yMode val="edge"/>
          <c:x val="7.8431372549019607E-2"/>
          <c:y val="0.26753670473083196"/>
          <c:w val="0.89049204587495323"/>
          <c:h val="0.55301794453507369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5</c:v>
                </c:pt>
                <c:pt idx="7">
                  <c:v>8</c:v>
                </c:pt>
                <c:pt idx="8">
                  <c:v>6</c:v>
                </c:pt>
                <c:pt idx="9">
                  <c:v>7</c:v>
                </c:pt>
                <c:pt idx="10">
                  <c:v>8</c:v>
                </c:pt>
                <c:pt idx="11">
                  <c:v>9</c:v>
                </c:pt>
                <c:pt idx="12">
                  <c:v>6</c:v>
                </c:pt>
                <c:pt idx="13">
                  <c:v>3</c:v>
                </c:pt>
                <c:pt idx="14">
                  <c:v>5</c:v>
                </c:pt>
                <c:pt idx="15">
                  <c:v>6</c:v>
                </c:pt>
                <c:pt idx="16">
                  <c:v>7</c:v>
                </c:pt>
                <c:pt idx="17">
                  <c:v>4</c:v>
                </c:pt>
                <c:pt idx="18">
                  <c:v>7</c:v>
                </c:pt>
                <c:pt idx="19">
                  <c:v>6</c:v>
                </c:pt>
                <c:pt idx="20">
                  <c:v>7</c:v>
                </c:pt>
                <c:pt idx="21">
                  <c:v>7</c:v>
                </c:pt>
                <c:pt idx="22">
                  <c:v>4</c:v>
                </c:pt>
                <c:pt idx="23">
                  <c:v>5</c:v>
                </c:pt>
                <c:pt idx="24">
                  <c:v>3</c:v>
                </c:pt>
                <c:pt idx="25">
                  <c:v>6</c:v>
                </c:pt>
                <c:pt idx="26">
                  <c:v>6</c:v>
                </c:pt>
                <c:pt idx="27">
                  <c:v>5</c:v>
                </c:pt>
                <c:pt idx="28">
                  <c:v>3</c:v>
                </c:pt>
                <c:pt idx="29">
                  <c:v>5</c:v>
                </c:pt>
                <c:pt idx="30">
                  <c:v>5</c:v>
                </c:pt>
                <c:pt idx="31">
                  <c:v>3</c:v>
                </c:pt>
                <c:pt idx="32">
                  <c:v>5</c:v>
                </c:pt>
                <c:pt idx="33">
                  <c:v>6</c:v>
                </c:pt>
                <c:pt idx="34">
                  <c:v>5</c:v>
                </c:pt>
                <c:pt idx="35">
                  <c:v>6</c:v>
                </c:pt>
                <c:pt idx="36">
                  <c:v>6</c:v>
                </c:pt>
                <c:pt idx="37">
                  <c:v>5</c:v>
                </c:pt>
                <c:pt idx="38">
                  <c:v>4</c:v>
                </c:pt>
                <c:pt idx="39">
                  <c:v>7</c:v>
                </c:pt>
                <c:pt idx="40">
                  <c:v>3</c:v>
                </c:pt>
                <c:pt idx="41">
                  <c:v>9</c:v>
                </c:pt>
                <c:pt idx="42">
                  <c:v>7</c:v>
                </c:pt>
                <c:pt idx="43">
                  <c:v>10</c:v>
                </c:pt>
                <c:pt idx="44">
                  <c:v>6</c:v>
                </c:pt>
                <c:pt idx="45">
                  <c:v>8</c:v>
                </c:pt>
                <c:pt idx="46">
                  <c:v>5</c:v>
                </c:pt>
                <c:pt idx="47">
                  <c:v>5</c:v>
                </c:pt>
                <c:pt idx="48">
                  <c:v>7</c:v>
                </c:pt>
                <c:pt idx="49">
                  <c:v>7</c:v>
                </c:pt>
                <c:pt idx="50">
                  <c:v>4</c:v>
                </c:pt>
                <c:pt idx="51">
                  <c:v>4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1</c:v>
                </c:pt>
                <c:pt idx="14">
                  <c:v>1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3</c:v>
                </c:pt>
                <c:pt idx="20">
                  <c:v>4</c:v>
                </c:pt>
                <c:pt idx="21">
                  <c:v>3</c:v>
                </c:pt>
                <c:pt idx="22">
                  <c:v>3</c:v>
                </c:pt>
                <c:pt idx="23">
                  <c:v>4</c:v>
                </c:pt>
                <c:pt idx="24">
                  <c:v>2</c:v>
                </c:pt>
                <c:pt idx="25">
                  <c:v>4</c:v>
                </c:pt>
                <c:pt idx="26">
                  <c:v>4</c:v>
                </c:pt>
                <c:pt idx="27">
                  <c:v>3</c:v>
                </c:pt>
                <c:pt idx="28">
                  <c:v>1</c:v>
                </c:pt>
                <c:pt idx="29">
                  <c:v>4</c:v>
                </c:pt>
                <c:pt idx="30">
                  <c:v>3</c:v>
                </c:pt>
                <c:pt idx="31">
                  <c:v>2</c:v>
                </c:pt>
                <c:pt idx="32">
                  <c:v>3</c:v>
                </c:pt>
                <c:pt idx="33">
                  <c:v>3</c:v>
                </c:pt>
                <c:pt idx="34">
                  <c:v>4</c:v>
                </c:pt>
                <c:pt idx="35">
                  <c:v>3</c:v>
                </c:pt>
                <c:pt idx="36">
                  <c:v>3</c:v>
                </c:pt>
                <c:pt idx="37">
                  <c:v>2</c:v>
                </c:pt>
                <c:pt idx="38">
                  <c:v>1</c:v>
                </c:pt>
                <c:pt idx="39">
                  <c:v>3</c:v>
                </c:pt>
                <c:pt idx="40">
                  <c:v>2</c:v>
                </c:pt>
                <c:pt idx="41">
                  <c:v>2</c:v>
                </c:pt>
                <c:pt idx="42">
                  <c:v>3</c:v>
                </c:pt>
                <c:pt idx="43">
                  <c:v>2</c:v>
                </c:pt>
                <c:pt idx="44">
                  <c:v>3</c:v>
                </c:pt>
                <c:pt idx="45">
                  <c:v>1</c:v>
                </c:pt>
                <c:pt idx="46">
                  <c:v>1</c:v>
                </c:pt>
                <c:pt idx="47">
                  <c:v>3</c:v>
                </c:pt>
                <c:pt idx="48">
                  <c:v>2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solidFill>
              <a:srgbClr val="00B050"/>
            </a:soli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0</c:v>
                </c:pt>
                <c:pt idx="11">
                  <c:v>1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4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0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2</c:v>
                </c:pt>
                <c:pt idx="38">
                  <c:v>0</c:v>
                </c:pt>
                <c:pt idx="39">
                  <c:v>2</c:v>
                </c:pt>
                <c:pt idx="40">
                  <c:v>0</c:v>
                </c:pt>
                <c:pt idx="41">
                  <c:v>2</c:v>
                </c:pt>
                <c:pt idx="42">
                  <c:v>1</c:v>
                </c:pt>
                <c:pt idx="43">
                  <c:v>0</c:v>
                </c:pt>
                <c:pt idx="44">
                  <c:v>1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59470592"/>
        <c:axId val="59472896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7</c:v>
                </c:pt>
                <c:pt idx="4">
                  <c:v>6</c:v>
                </c:pt>
                <c:pt idx="5">
                  <c:v>7</c:v>
                </c:pt>
                <c:pt idx="6">
                  <c:v>9</c:v>
                </c:pt>
                <c:pt idx="7">
                  <c:v>9</c:v>
                </c:pt>
                <c:pt idx="8">
                  <c:v>13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59470592"/>
        <c:axId val="59472896"/>
      </c:lineChart>
      <c:catAx>
        <c:axId val="594705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7946725860155376"/>
              <c:y val="0.8841761446485856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472896"/>
        <c:crosses val="autoZero"/>
        <c:auto val="1"/>
        <c:lblAlgn val="ctr"/>
        <c:lblOffset val="40"/>
        <c:tickLblSkip val="5"/>
        <c:tickMarkSkip val="1"/>
      </c:catAx>
      <c:valAx>
        <c:axId val="59472896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3.6995930447650789E-3"/>
              <c:y val="0.43664676719331674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470592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24306326304106562"/>
          <c:y val="0.14845024273926558"/>
          <c:w val="0.53163152053274154"/>
          <c:h val="9.7879333710737093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655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rgbClr val="4F81BD">
        <a:alpha val="60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7.1032186459489471E-2"/>
          <c:y val="0.18760195758564441"/>
          <c:w val="0.91453940066592676"/>
          <c:h val="0.72267536704730861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accent4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FF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154</c:v>
                </c:pt>
                <c:pt idx="1">
                  <c:v>40</c:v>
                </c:pt>
                <c:pt idx="2">
                  <c:v>10</c:v>
                </c:pt>
                <c:pt idx="3">
                  <c:v>47</c:v>
                </c:pt>
                <c:pt idx="4">
                  <c:v>132</c:v>
                </c:pt>
                <c:pt idx="5">
                  <c:v>53</c:v>
                </c:pt>
                <c:pt idx="6">
                  <c:v>53</c:v>
                </c:pt>
                <c:pt idx="7">
                  <c:v>61</c:v>
                </c:pt>
              </c:numCache>
            </c:numRef>
          </c:val>
        </c:ser>
        <c:axId val="59538048"/>
        <c:axId val="59548032"/>
      </c:barChart>
      <c:catAx>
        <c:axId val="59538048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548032"/>
        <c:crosses val="autoZero"/>
        <c:auto val="1"/>
        <c:lblAlgn val="ctr"/>
        <c:lblOffset val="100"/>
        <c:tickLblSkip val="1"/>
        <c:tickMarkSkip val="1"/>
      </c:catAx>
      <c:valAx>
        <c:axId val="59548032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 sz="115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CASOS</a:t>
                </a:r>
              </a:p>
            </c:rich>
          </c:tx>
          <c:layout>
            <c:manualLayout>
              <c:xMode val="edge"/>
              <c:yMode val="edge"/>
              <c:x val="3.6995930447650797E-4"/>
              <c:y val="0.46384265692278681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538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8064A2">
        <a:lumMod val="60000"/>
        <a:lumOff val="40000"/>
        <a:alpha val="50000"/>
      </a:srgbClr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plotArea>
      <c:layout>
        <c:manualLayout>
          <c:layoutTarget val="inner"/>
          <c:xMode val="edge"/>
          <c:yMode val="edge"/>
          <c:x val="8.9662408541908059E-2"/>
          <c:y val="0.26753670473083196"/>
          <c:w val="0.87926105928706333"/>
          <c:h val="0.55301794453507369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3</c:v>
                </c:pt>
                <c:pt idx="13">
                  <c:v>1</c:v>
                </c:pt>
                <c:pt idx="14">
                  <c:v>1</c:v>
                </c:pt>
                <c:pt idx="15">
                  <c:v>2</c:v>
                </c:pt>
                <c:pt idx="16">
                  <c:v>2</c:v>
                </c:pt>
                <c:pt idx="17">
                  <c:v>3</c:v>
                </c:pt>
                <c:pt idx="18">
                  <c:v>3</c:v>
                </c:pt>
                <c:pt idx="19">
                  <c:v>4</c:v>
                </c:pt>
                <c:pt idx="20">
                  <c:v>4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4</c:v>
                </c:pt>
                <c:pt idx="26">
                  <c:v>4</c:v>
                </c:pt>
                <c:pt idx="27">
                  <c:v>2</c:v>
                </c:pt>
                <c:pt idx="28">
                  <c:v>3</c:v>
                </c:pt>
                <c:pt idx="29">
                  <c:v>2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1</c:v>
                </c:pt>
                <c:pt idx="34">
                  <c:v>3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3</c:v>
                </c:pt>
                <c:pt idx="39">
                  <c:v>2</c:v>
                </c:pt>
                <c:pt idx="40">
                  <c:v>2</c:v>
                </c:pt>
                <c:pt idx="41">
                  <c:v>1</c:v>
                </c:pt>
                <c:pt idx="42">
                  <c:v>2</c:v>
                </c:pt>
                <c:pt idx="43">
                  <c:v>1</c:v>
                </c:pt>
                <c:pt idx="44">
                  <c:v>4</c:v>
                </c:pt>
                <c:pt idx="45">
                  <c:v>1</c:v>
                </c:pt>
                <c:pt idx="46">
                  <c:v>3</c:v>
                </c:pt>
                <c:pt idx="47">
                  <c:v>2</c:v>
                </c:pt>
                <c:pt idx="48">
                  <c:v>3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  <c:pt idx="12">
                  <c:v>2</c:v>
                </c:pt>
                <c:pt idx="13">
                  <c:v>1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0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2</c:v>
                </c:pt>
                <c:pt idx="36">
                  <c:v>0</c:v>
                </c:pt>
                <c:pt idx="37">
                  <c:v>1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2</c:v>
                </c:pt>
                <c:pt idx="45">
                  <c:v>0</c:v>
                </c:pt>
                <c:pt idx="46">
                  <c:v>0</c:v>
                </c:pt>
                <c:pt idx="47">
                  <c:v>1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solidFill>
              <a:srgbClr val="00B050"/>
            </a:soli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59563392"/>
        <c:axId val="59615104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7</c:v>
                </c:pt>
                <c:pt idx="1">
                  <c:v>4</c:v>
                </c:pt>
                <c:pt idx="2">
                  <c:v>3</c:v>
                </c:pt>
                <c:pt idx="3">
                  <c:v>7</c:v>
                </c:pt>
                <c:pt idx="4">
                  <c:v>6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12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59563392"/>
        <c:axId val="59615104"/>
      </c:lineChart>
      <c:catAx>
        <c:axId val="595633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25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7946725860155376"/>
              <c:y val="0.8841761446485856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615104"/>
        <c:crosses val="autoZero"/>
        <c:auto val="1"/>
        <c:lblAlgn val="ctr"/>
        <c:lblOffset val="40"/>
        <c:tickLblSkip val="5"/>
        <c:tickMarkSkip val="1"/>
      </c:catAx>
      <c:valAx>
        <c:axId val="59615104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25" b="0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b="0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1.9977802441731422E-2"/>
              <c:y val="0.44100406566826222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117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563392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1285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24306326304106557"/>
          <c:y val="0.14845024273926552"/>
          <c:w val="0.53163152053274132"/>
          <c:h val="9.7879333710737121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655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rgbClr val="8064A2">
        <a:lumMod val="60000"/>
        <a:lumOff val="40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0.12862459726697031"/>
          <c:y val="0.18760195758564441"/>
          <c:w val="0.86853000632779942"/>
          <c:h val="0.72267536704730861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173</c:v>
                </c:pt>
                <c:pt idx="1">
                  <c:v>94</c:v>
                </c:pt>
                <c:pt idx="2">
                  <c:v>38</c:v>
                </c:pt>
                <c:pt idx="3">
                  <c:v>16</c:v>
                </c:pt>
                <c:pt idx="4">
                  <c:v>53</c:v>
                </c:pt>
                <c:pt idx="5">
                  <c:v>35</c:v>
                </c:pt>
                <c:pt idx="6">
                  <c:v>55</c:v>
                </c:pt>
                <c:pt idx="7">
                  <c:v>7</c:v>
                </c:pt>
              </c:numCache>
            </c:numRef>
          </c:val>
        </c:ser>
        <c:axId val="56792192"/>
        <c:axId val="56793728"/>
      </c:barChart>
      <c:catAx>
        <c:axId val="56792192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56793728"/>
        <c:crosses val="autoZero"/>
        <c:auto val="1"/>
        <c:lblAlgn val="ctr"/>
        <c:lblOffset val="100"/>
        <c:tickLblSkip val="1"/>
        <c:tickMarkSkip val="1"/>
      </c:catAx>
      <c:valAx>
        <c:axId val="56793728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/>
                </a:pPr>
                <a:r>
                  <a:rPr lang="es-MX" dirty="0"/>
                  <a:t>CASOS</a:t>
                </a:r>
              </a:p>
            </c:rich>
          </c:tx>
          <c:layout>
            <c:manualLayout>
              <c:xMode val="edge"/>
              <c:yMode val="edge"/>
              <c:x val="1.849734087516846E-3"/>
              <c:y val="0.45066682405658626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56792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4F81BD">
        <a:alpha val="55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plotArea>
      <c:layout>
        <c:manualLayout>
          <c:layoutTarget val="inner"/>
          <c:xMode val="edge"/>
          <c:yMode val="edge"/>
          <c:x val="0.10054623560345148"/>
          <c:y val="0.26753670473083196"/>
          <c:w val="0.85815765840832503"/>
          <c:h val="0.64687280509321954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6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5</c:v>
                </c:pt>
                <c:pt idx="12">
                  <c:v>1</c:v>
                </c:pt>
                <c:pt idx="13">
                  <c:v>1</c:v>
                </c:pt>
                <c:pt idx="14">
                  <c:v>3</c:v>
                </c:pt>
                <c:pt idx="15">
                  <c:v>2</c:v>
                </c:pt>
                <c:pt idx="16">
                  <c:v>4</c:v>
                </c:pt>
                <c:pt idx="17">
                  <c:v>1</c:v>
                </c:pt>
                <c:pt idx="18">
                  <c:v>2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3</c:v>
                </c:pt>
                <c:pt idx="33">
                  <c:v>2</c:v>
                </c:pt>
                <c:pt idx="34">
                  <c:v>1</c:v>
                </c:pt>
                <c:pt idx="35">
                  <c:v>2</c:v>
                </c:pt>
                <c:pt idx="36">
                  <c:v>1</c:v>
                </c:pt>
                <c:pt idx="37">
                  <c:v>2</c:v>
                </c:pt>
                <c:pt idx="38">
                  <c:v>1</c:v>
                </c:pt>
                <c:pt idx="39">
                  <c:v>2</c:v>
                </c:pt>
                <c:pt idx="40">
                  <c:v>1</c:v>
                </c:pt>
                <c:pt idx="41">
                  <c:v>2</c:v>
                </c:pt>
                <c:pt idx="42">
                  <c:v>1</c:v>
                </c:pt>
                <c:pt idx="43">
                  <c:v>6</c:v>
                </c:pt>
                <c:pt idx="44">
                  <c:v>3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0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2</c:v>
                </c:pt>
                <c:pt idx="17">
                  <c:v>1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solidFill>
              <a:srgbClr val="00B050"/>
            </a:soli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1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59982208"/>
        <c:axId val="59984512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59982208"/>
        <c:axId val="59984512"/>
      </c:lineChart>
      <c:catAx>
        <c:axId val="599822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s-MX" dirty="0"/>
                  <a:t>Semanas</a:t>
                </a:r>
              </a:p>
            </c:rich>
          </c:tx>
          <c:layout>
            <c:manualLayout>
              <c:xMode val="edge"/>
              <c:yMode val="edge"/>
              <c:x val="0.5094874210194138"/>
              <c:y val="0.95136453092513529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700"/>
            </a:pPr>
            <a:endParaRPr lang="es-MX"/>
          </a:p>
        </c:txPr>
        <c:crossAx val="59984512"/>
        <c:crosses val="autoZero"/>
        <c:auto val="1"/>
        <c:lblAlgn val="ctr"/>
        <c:lblOffset val="40"/>
        <c:tickLblSkip val="5"/>
        <c:tickMarkSkip val="1"/>
      </c:catAx>
      <c:valAx>
        <c:axId val="59984512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/>
                </a:pPr>
                <a:r>
                  <a:rPr lang="es-MX" dirty="0"/>
                  <a:t>C
a
s
o
s</a:t>
                </a:r>
              </a:p>
            </c:rich>
          </c:tx>
          <c:layout>
            <c:manualLayout>
              <c:xMode val="edge"/>
              <c:yMode val="edge"/>
              <c:x val="2.3004388401288742E-3"/>
              <c:y val="0.44044682417584491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MX"/>
          </a:p>
        </c:txPr>
        <c:crossAx val="59982208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8064590045550494"/>
          <c:y val="0.13592369209447541"/>
          <c:w val="0.67047544362683131"/>
          <c:h val="9.7879333710737121E-2"/>
        </c:manualLayout>
      </c:layout>
      <c:spPr>
        <a:noFill/>
        <a:ln w="25400">
          <a:noFill/>
        </a:ln>
      </c:spPr>
    </c:legend>
    <c:plotVisOnly val="1"/>
    <c:dispBlanksAs val="gap"/>
  </c:chart>
  <c:spPr>
    <a:solidFill>
      <a:srgbClr val="4F81BD">
        <a:alpha val="53000"/>
      </a:srgbClr>
    </a:solidFill>
    <a:ln w="9525">
      <a:noFill/>
    </a:ln>
  </c:spPr>
  <c:txPr>
    <a:bodyPr/>
    <a:lstStyle/>
    <a:p>
      <a:pPr>
        <a:defRPr sz="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0.11440170454687744"/>
          <c:y val="0.18181927873223566"/>
          <c:w val="0.8682784946204738"/>
          <c:h val="0.72267536704730861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160</c:v>
                </c:pt>
                <c:pt idx="1">
                  <c:v>65</c:v>
                </c:pt>
                <c:pt idx="2">
                  <c:v>6</c:v>
                </c:pt>
                <c:pt idx="3">
                  <c:v>10</c:v>
                </c:pt>
                <c:pt idx="4">
                  <c:v>36</c:v>
                </c:pt>
                <c:pt idx="5">
                  <c:v>11</c:v>
                </c:pt>
                <c:pt idx="6">
                  <c:v>4</c:v>
                </c:pt>
                <c:pt idx="7">
                  <c:v>0</c:v>
                </c:pt>
              </c:numCache>
            </c:numRef>
          </c:val>
        </c:ser>
        <c:axId val="61495168"/>
        <c:axId val="61496704"/>
      </c:barChart>
      <c:catAx>
        <c:axId val="61495168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1496704"/>
        <c:crosses val="autoZero"/>
        <c:auto val="1"/>
        <c:lblAlgn val="ctr"/>
        <c:lblOffset val="100"/>
        <c:tickLblSkip val="1"/>
        <c:tickMarkSkip val="1"/>
      </c:catAx>
      <c:valAx>
        <c:axId val="61496704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CASOS</a:t>
                </a:r>
              </a:p>
            </c:rich>
          </c:tx>
          <c:layout>
            <c:manualLayout>
              <c:xMode val="edge"/>
              <c:yMode val="edge"/>
              <c:x val="3.6994987122329577E-4"/>
              <c:y val="0.45631945777068544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14951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4F81BD">
        <a:alpha val="67000"/>
      </a:srgbClr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8.693137409683524E-2"/>
          <c:y val="0.23681498824940922"/>
          <c:w val="0.86605654927230291"/>
          <c:h val="0.58351911893366226"/>
        </c:manualLayout>
      </c:layout>
      <c:areaChart>
        <c:grouping val="standard"/>
        <c:ser>
          <c:idx val="2"/>
          <c:order val="0"/>
          <c:tx>
            <c:v>Zona de Alarma</c:v>
          </c:tx>
          <c:spPr>
            <a:solidFill>
              <a:srgbClr val="C00000"/>
            </a:solidFill>
            <a:ln w="12700">
              <a:solidFill>
                <a:srgbClr val="FF0000"/>
              </a:solidFill>
              <a:prstDash val="solid"/>
            </a:ln>
          </c:spPr>
          <c:val>
            <c:numRef>
              <c:f>'Base Semanal'!$M$9:$M$61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2</c:v>
                </c:pt>
                <c:pt idx="15">
                  <c:v>4</c:v>
                </c:pt>
                <c:pt idx="16">
                  <c:v>1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2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1</c:v>
                </c:pt>
                <c:pt idx="33">
                  <c:v>0</c:v>
                </c:pt>
                <c:pt idx="34">
                  <c:v>0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0</c:v>
                </c:pt>
                <c:pt idx="42">
                  <c:v>1</c:v>
                </c:pt>
                <c:pt idx="43">
                  <c:v>0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2</c:v>
                </c:pt>
                <c:pt idx="48">
                  <c:v>2</c:v>
                </c:pt>
                <c:pt idx="49">
                  <c:v>1</c:v>
                </c:pt>
                <c:pt idx="50">
                  <c:v>0</c:v>
                </c:pt>
                <c:pt idx="51">
                  <c:v>2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Zona de Seguridad</c:v>
          </c:tx>
          <c:spPr>
            <a:solidFill>
              <a:srgbClr val="FFC000"/>
            </a:solidFill>
            <a:ln w="12700">
              <a:solidFill>
                <a:srgbClr val="FFFF99"/>
              </a:solidFill>
              <a:prstDash val="solid"/>
            </a:ln>
          </c:spPr>
          <c:val>
            <c:numRef>
              <c:f>'Base Semanal'!$L$9:$L$61</c:f>
              <c:numCache>
                <c:formatCode>#,##0</c:formatCode>
                <c:ptCount val="5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1</c:v>
                </c:pt>
                <c:pt idx="52">
                  <c:v>0</c:v>
                </c:pt>
              </c:numCache>
            </c:numRef>
          </c:val>
        </c:ser>
        <c:ser>
          <c:idx val="0"/>
          <c:order val="2"/>
          <c:tx>
            <c:v>Zona de Exito</c:v>
          </c:tx>
          <c:spPr>
            <a:gradFill rotWithShape="0">
              <a:gsLst>
                <a:gs pos="0">
                  <a:srgbClr val="320000"/>
                </a:gs>
                <a:gs pos="50000">
                  <a:srgbClr val="320000">
                    <a:gamma/>
                    <a:shade val="10196"/>
                    <a:invGamma/>
                  </a:srgbClr>
                </a:gs>
                <a:gs pos="100000">
                  <a:srgbClr val="320000"/>
                </a:gs>
              </a:gsLst>
              <a:lin ang="18900000" scaled="1"/>
            </a:gradFill>
            <a:ln w="12700">
              <a:solidFill>
                <a:srgbClr val="99CC00"/>
              </a:solidFill>
              <a:prstDash val="solid"/>
            </a:ln>
          </c:spPr>
          <c:val>
            <c:numRef>
              <c:f>'Base Semanal'!$K$9:$K$61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axId val="59917440"/>
        <c:axId val="59919744"/>
      </c:areaChart>
      <c:lineChart>
        <c:grouping val="standard"/>
        <c:ser>
          <c:idx val="3"/>
          <c:order val="3"/>
          <c:tx>
            <c:v>Casos Incidentes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x"/>
            <c:size val="9"/>
            <c:spPr>
              <a:noFill/>
              <a:ln>
                <a:solidFill>
                  <a:srgbClr val="00FFFF"/>
                </a:solidFill>
                <a:prstDash val="solid"/>
              </a:ln>
            </c:spPr>
          </c:marker>
          <c:val>
            <c:numRef>
              <c:f>'Base Semanal'!$O$9:$O$61</c:f>
              <c:numCache>
                <c:formatCode>#,##0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marker val="1"/>
        <c:axId val="59917440"/>
        <c:axId val="59919744"/>
      </c:lineChart>
      <c:catAx>
        <c:axId val="59917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Semanas</a:t>
                </a:r>
              </a:p>
            </c:rich>
          </c:tx>
          <c:layout>
            <c:manualLayout>
              <c:xMode val="edge"/>
              <c:yMode val="edge"/>
              <c:x val="0.44247132815390305"/>
              <c:y val="0.9212131816856221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-6000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919744"/>
        <c:crosses val="autoZero"/>
        <c:auto val="1"/>
        <c:lblAlgn val="ctr"/>
        <c:lblOffset val="40"/>
        <c:tickLblSkip val="5"/>
        <c:tickMarkSkip val="1"/>
      </c:catAx>
      <c:valAx>
        <c:axId val="59919744"/>
        <c:scaling>
          <c:orientation val="minMax"/>
        </c:scaling>
        <c:axPos val="l"/>
        <c:majorGridlines>
          <c:spPr>
            <a:ln w="381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
a
s
o
s</a:t>
                </a:r>
              </a:p>
            </c:rich>
          </c:tx>
          <c:layout>
            <c:manualLayout>
              <c:xMode val="edge"/>
              <c:yMode val="edge"/>
              <c:x val="5.1794302626711084E-3"/>
              <c:y val="0.43882541643078932"/>
            </c:manualLayout>
          </c:layout>
          <c:spPr>
            <a:noFill/>
            <a:ln w="25400">
              <a:noFill/>
            </a:ln>
          </c:spPr>
        </c:title>
        <c:numFmt formatCode="#,##0" sourceLinked="1"/>
        <c:tickLblPos val="nextTo"/>
        <c:spPr>
          <a:ln w="38100">
            <a:solidFill>
              <a:srgbClr val="CC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59917440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1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2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egendEntry>
        <c:idx val="3"/>
        <c:txPr>
          <a:bodyPr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</c:legendEntry>
      <c:layout>
        <c:manualLayout>
          <c:xMode val="edge"/>
          <c:yMode val="edge"/>
          <c:x val="0.10422794153476125"/>
          <c:y val="0.13665506021216497"/>
          <c:w val="0.73739175179366034"/>
          <c:h val="7.9173442008127065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ysClr val="windowText" lastClr="000000"/>
              </a:solidFill>
              <a:latin typeface="Arial"/>
              <a:ea typeface="Arial"/>
              <a:cs typeface="Arial"/>
            </a:defRPr>
          </a:pPr>
          <a:endParaRPr lang="es-MX"/>
        </a:p>
      </c:txPr>
    </c:legend>
    <c:plotVisOnly val="1"/>
    <c:dispBlanksAs val="gap"/>
  </c:chart>
  <c:spPr>
    <a:solidFill>
      <a:srgbClr val="4F81BD">
        <a:alpha val="66000"/>
      </a:srgbClr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7.9430768715292671E-2"/>
          <c:y val="0.13876129148043384"/>
          <c:w val="0.90614094024826153"/>
          <c:h val="0.77151619905480584"/>
        </c:manualLayout>
      </c:layout>
      <c:barChart>
        <c:barDir val="col"/>
        <c:grouping val="clustered"/>
        <c:ser>
          <c:idx val="6"/>
          <c:order val="0"/>
          <c:spPr>
            <a:gradFill rotWithShape="0">
              <a:gsLst>
                <a:gs pos="0">
                  <a:schemeClr val="tx2">
                    <a:lumMod val="75000"/>
                  </a:schemeClr>
                </a:gs>
                <a:gs pos="100000">
                  <a:srgbClr val="0B0000">
                    <a:gamma/>
                    <a:shade val="29412"/>
                    <a:invGamma/>
                  </a:srgbClr>
                </a:gs>
              </a:gsLst>
              <a:lin ang="0" scaled="1"/>
            </a:gradFill>
            <a:ln w="12700">
              <a:solidFill>
                <a:srgbClr val="000000"/>
              </a:solidFill>
              <a:prstDash val="solid"/>
            </a:ln>
          </c:spPr>
          <c:trendline>
            <c:spPr>
              <a:ln w="38100">
                <a:solidFill>
                  <a:srgbClr val="C00000"/>
                </a:solidFill>
                <a:prstDash val="solid"/>
              </a:ln>
            </c:spPr>
            <c:trendlineType val="movingAvg"/>
            <c:period val="2"/>
          </c:trendline>
          <c:cat>
            <c:numRef>
              <c:f>('Base Semanal'!$C$8:$I$8,'Base Semanal'!$O$8)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('Base Semanal'!$C$62:$I$62,'Base Semanal'!$O$62)</c:f>
              <c:numCache>
                <c:formatCode>#,##0</c:formatCode>
                <c:ptCount val="8"/>
                <c:pt idx="0">
                  <c:v>6</c:v>
                </c:pt>
                <c:pt idx="1">
                  <c:v>15</c:v>
                </c:pt>
                <c:pt idx="2">
                  <c:v>29</c:v>
                </c:pt>
                <c:pt idx="3">
                  <c:v>16</c:v>
                </c:pt>
                <c:pt idx="4">
                  <c:v>28</c:v>
                </c:pt>
                <c:pt idx="5">
                  <c:v>8</c:v>
                </c:pt>
                <c:pt idx="6">
                  <c:v>9</c:v>
                </c:pt>
                <c:pt idx="7">
                  <c:v>0</c:v>
                </c:pt>
              </c:numCache>
            </c:numRef>
          </c:val>
        </c:ser>
        <c:axId val="61475456"/>
        <c:axId val="61628800"/>
      </c:barChart>
      <c:catAx>
        <c:axId val="61475456"/>
        <c:scaling>
          <c:orientation val="minMax"/>
        </c:scaling>
        <c:axPos val="b"/>
        <c:numFmt formatCode="General" sourceLinked="1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1628800"/>
        <c:crosses val="autoZero"/>
        <c:auto val="1"/>
        <c:lblAlgn val="ctr"/>
        <c:lblOffset val="100"/>
        <c:tickLblSkip val="1"/>
        <c:tickMarkSkip val="1"/>
      </c:catAx>
      <c:valAx>
        <c:axId val="61628800"/>
        <c:scaling>
          <c:orientation val="minMax"/>
        </c:scaling>
        <c:axPos val="l"/>
        <c:majorGridlines>
          <c:spPr>
            <a:ln w="12700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 rot="0" vert="wordArtVert"/>
              <a:lstStyle/>
              <a:p>
                <a:pPr algn="ctr">
                  <a:defRPr sz="8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MX" sz="800" dirty="0">
                    <a:solidFill>
                      <a:sysClr val="windowText" lastClr="000000"/>
                    </a:solidFill>
                  </a:rPr>
                  <a:t>CASOS</a:t>
                </a:r>
              </a:p>
            </c:rich>
          </c:tx>
          <c:layout>
            <c:manualLayout>
              <c:xMode val="edge"/>
              <c:yMode val="edge"/>
              <c:x val="3.6995930447650797E-4"/>
              <c:y val="0.46166400768531385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8100">
            <a:solidFill>
              <a:srgbClr val="FFFFFF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ysClr val="windowText" lastClr="000000"/>
                </a:solidFill>
                <a:latin typeface="Arial"/>
                <a:ea typeface="Arial"/>
                <a:cs typeface="Arial"/>
              </a:defRPr>
            </a:pPr>
            <a:endParaRPr lang="es-MX"/>
          </a:p>
        </c:txPr>
        <c:crossAx val="614754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chemeClr val="accent1">
        <a:alpha val="60000"/>
      </a:schemeClr>
    </a:solidFill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</cdr:x>
      <cdr:y>0.957</cdr:y>
    </cdr:from>
    <cdr:to>
      <cdr:x>0.46089</cdr:x>
      <cdr:y>0.98244</cdr:y>
    </cdr:to>
    <cdr:sp macro="" textlink="">
      <cdr:nvSpPr>
        <cdr:cNvPr id="2457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746" y="5578640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0.10185</cdr:x>
      <cdr:y>0.04478</cdr:y>
    </cdr:from>
    <cdr:to>
      <cdr:x>0.9322</cdr:x>
      <cdr:y>0.13959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792088" y="216024"/>
          <a:ext cx="6457519" cy="457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1200" b="1" dirty="0"/>
            <a:t>BCS. TENDENCIA ANUAL</a:t>
          </a:r>
          <a:r>
            <a:rPr lang="es-MX" sz="1200" b="1" baseline="0" dirty="0"/>
            <a:t> DE LA HEPATITIS AGUDA "A" PERIODO 2009-2016</a:t>
          </a:r>
          <a:endParaRPr lang="es-MX" sz="1200" b="1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0.27575</cdr:x>
      <cdr:y>0.26675</cdr:y>
    </cdr:from>
    <cdr:to>
      <cdr:x>0.3802</cdr:x>
      <cdr:y>0.29219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66493" y="1554966"/>
          <a:ext cx="896399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de Epidemia</a:t>
          </a:r>
          <a:endParaRPr lang="es-MX" sz="8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0.13291</cdr:x>
      <cdr:y>0.0585</cdr:y>
    </cdr:from>
    <cdr:to>
      <cdr:x>0.93997</cdr:x>
      <cdr:y>0.117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140648" y="341019"/>
          <a:ext cx="6926204" cy="341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dirty="0"/>
            <a:t>MUNICIPIO DE MULEGE . CANAL ENDEMICO DE LA HEPATITIS</a:t>
          </a:r>
          <a:r>
            <a:rPr lang="es-MX" sz="800" baseline="0" dirty="0"/>
            <a:t> A LA SEMANA # 9. 2016</a:t>
          </a:r>
          <a:r>
            <a:rPr lang="es-MX" sz="800" dirty="0"/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0.0274</cdr:x>
      <cdr:y>0.95417</cdr:y>
    </cdr:from>
    <cdr:to>
      <cdr:x>0.50424</cdr:x>
      <cdr:y>0.98241</cdr:y>
    </cdr:to>
    <cdr:sp macro="" textlink="">
      <cdr:nvSpPr>
        <cdr:cNvPr id="266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5185" y="5562129"/>
          <a:ext cx="4092222" cy="1646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square" lIns="18288" tIns="22860" rIns="0" bIns="0" anchor="t" upright="1">
          <a:no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0.28375</cdr:x>
      <cdr:y>0.26675</cdr:y>
    </cdr:from>
    <cdr:to>
      <cdr:x>0.45534</cdr:x>
      <cdr:y>0.30629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35150" y="1554966"/>
          <a:ext cx="1472583" cy="2305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/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1325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de Epidemia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0.14661</cdr:x>
      <cdr:y>0.05648</cdr:y>
    </cdr:from>
    <cdr:to>
      <cdr:x>0.89475</cdr:x>
      <cdr:y>0.13112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258241" y="329260"/>
          <a:ext cx="6420555" cy="4350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200" b="1" dirty="0">
              <a:solidFill>
                <a:sysClr val="windowText" lastClr="000000"/>
              </a:solidFill>
            </a:rPr>
            <a:t>BCS. CANAL ENDEMICO SEMANAL DE LA HEPATITIS "</a:t>
          </a:r>
          <a:r>
            <a:rPr lang="es-MX" sz="1200" b="1" baseline="0" dirty="0">
              <a:solidFill>
                <a:sysClr val="windowText" lastClr="000000"/>
              </a:solidFill>
            </a:rPr>
            <a:t> A"  2016 A SEMANA 9-2016</a:t>
          </a:r>
          <a:endParaRPr lang="es-MX" sz="12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0.00325</cdr:x>
      <cdr:y>0.956</cdr:y>
    </cdr:from>
    <cdr:to>
      <cdr:x>0.46115</cdr:x>
      <cdr:y>0.98144</cdr:y>
    </cdr:to>
    <cdr:sp macro="" textlink="">
      <cdr:nvSpPr>
        <cdr:cNvPr id="2457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892" y="5572811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0.09649</cdr:x>
      <cdr:y>0.05648</cdr:y>
    </cdr:from>
    <cdr:to>
      <cdr:x>0.87831</cdr:x>
      <cdr:y>0.1634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792088" y="260289"/>
          <a:ext cx="6417881" cy="49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200" b="1" dirty="0"/>
            <a:t>MUNICIPIO DE LOS CABOS.</a:t>
          </a:r>
          <a:r>
            <a:rPr lang="es-MX" sz="1200" b="1" baseline="0" dirty="0"/>
            <a:t> BCS. TENDENCIA ANUAL DE LA HEPATITIS A. PERIODO 2009-2016</a:t>
          </a:r>
          <a:endParaRPr lang="es-MX" sz="12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0.01025</cdr:x>
      <cdr:y>0.951</cdr:y>
    </cdr:from>
    <cdr:to>
      <cdr:x>0.46814</cdr:x>
      <cdr:y>0.97644</cdr:y>
    </cdr:to>
    <cdr:sp macro="" textlink="">
      <cdr:nvSpPr>
        <cdr:cNvPr id="266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7966" y="5543664"/>
          <a:ext cx="3929666" cy="1483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Fuente: Sistema Único Automatizado para la Vigilancia Epidemiológica en Línea</a:t>
          </a: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0.28525</cdr:x>
      <cdr:y>0.26675</cdr:y>
    </cdr:from>
    <cdr:to>
      <cdr:x>0.46782</cdr:x>
      <cdr:y>0.31451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00512" y="1267737"/>
          <a:ext cx="1472391" cy="2269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1325" b="1" i="0" u="none" strike="noStrike" baseline="0" dirty="0">
              <a:solidFill>
                <a:schemeClr val="tx1"/>
              </a:solidFill>
              <a:latin typeface="Arial"/>
              <a:cs typeface="Arial"/>
            </a:rPr>
            <a:t>Zona de Epidemia</a:t>
          </a:r>
          <a:endParaRPr lang="es-MX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0.12606</cdr:x>
      <cdr:y>0.06455</cdr:y>
    </cdr:from>
    <cdr:to>
      <cdr:x>0.95915</cdr:x>
      <cdr:y>0.13717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081852" y="376296"/>
          <a:ext cx="7149629" cy="4233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1200" b="1" dirty="0">
              <a:solidFill>
                <a:schemeClr val="tx1"/>
              </a:solidFill>
            </a:rPr>
            <a:t>MUNICIPIO</a:t>
          </a:r>
          <a:r>
            <a:rPr lang="es-MX" sz="1200" b="1" baseline="0" dirty="0">
              <a:solidFill>
                <a:schemeClr val="tx1"/>
              </a:solidFill>
            </a:rPr>
            <a:t> LOS CABOS.BCS. CANAL ENDEMICO SEMANAL HEPATITIS  "A" SEMANA 9- 2016</a:t>
          </a:r>
          <a:endParaRPr lang="es-MX" sz="1200" b="1" dirty="0">
            <a:solidFill>
              <a:schemeClr val="tx1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0.16306</cdr:x>
      <cdr:y>0.01754</cdr:y>
    </cdr:from>
    <cdr:to>
      <cdr:x>0.86461</cdr:x>
      <cdr:y>0.17544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610564" y="72008"/>
          <a:ext cx="262689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1100" b="1" dirty="0"/>
            <a:t>MUNICIPIO</a:t>
          </a:r>
          <a:r>
            <a:rPr lang="es-MX" sz="1100" b="1" baseline="0" dirty="0"/>
            <a:t> LA PAZ. BCS. TENDENCIA ANUAL DE LA HEPATITIS  "A"  2016</a:t>
          </a:r>
          <a:endParaRPr lang="es-MX" sz="11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0.9515</cdr:y>
    </cdr:from>
    <cdr:to>
      <cdr:x>0.00548</cdr:x>
      <cdr:y>0.99051</cdr:y>
    </cdr:to>
    <cdr:sp macro="" textlink="">
      <cdr:nvSpPr>
        <cdr:cNvPr id="266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4316484"/>
          <a:ext cx="18531" cy="1769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endParaRPr lang="es-MX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0.27675</cdr:x>
      <cdr:y>0.26675</cdr:y>
    </cdr:from>
    <cdr:to>
      <cdr:x>0.52566</cdr:x>
      <cdr:y>0.29898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6626" y="1210112"/>
          <a:ext cx="842410" cy="1461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</a:t>
          </a:r>
          <a:r>
            <a:rPr lang="es-MX" sz="800" b="1" i="0" u="none" strike="noStrike" baseline="0" dirty="0" smtClean="0">
              <a:solidFill>
                <a:sysClr val="windowText" lastClr="000000"/>
              </a:solidFill>
              <a:latin typeface="Arial"/>
              <a:cs typeface="Arial"/>
            </a:rPr>
            <a:t>d </a:t>
          </a: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Epidemia</a:t>
          </a:r>
          <a:endParaRPr lang="es-MX" sz="8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0.1288</cdr:x>
      <cdr:y>0.03333</cdr:y>
    </cdr:from>
    <cdr:to>
      <cdr:x>0.92353</cdr:x>
      <cdr:y>0.12507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445182" y="144016"/>
          <a:ext cx="2746892" cy="396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/>
            <a:t>MUNICIPIO LA PAZ.BCS. CANAL ENDEMICO SEMANAL DE LA HEPATITIS "A" 2016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0.14754</cdr:x>
      <cdr:y>0.04918</cdr:y>
    </cdr:from>
    <cdr:to>
      <cdr:x>0.85731</cdr:x>
      <cdr:y>0.15206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648071" y="216024"/>
          <a:ext cx="3117656" cy="451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/>
            <a:t>MUNICIPIO COMONDU. BCS. TENDENCIA ANUAL DE LA HEPATITIS "A" </a:t>
          </a:r>
          <a:r>
            <a:rPr lang="es-MX" sz="800" b="1" baseline="0" dirty="0"/>
            <a:t> PRIODO 2009-2016</a:t>
          </a:r>
          <a:endParaRPr lang="es-MX" sz="8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0.16531</cdr:x>
      <cdr:y>0.25206</cdr:y>
    </cdr:from>
    <cdr:to>
      <cdr:x>0.4298</cdr:x>
      <cdr:y>0.28404</cdr:y>
    </cdr:to>
    <cdr:sp macro="" textlink="">
      <cdr:nvSpPr>
        <cdr:cNvPr id="2662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20080" y="1152128"/>
          <a:ext cx="1152128" cy="1461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/>
          <a:ext uri="{91240B29-F687-4F45-9708-019B960494DF}"/>
        </a:extLst>
      </cdr:spPr>
      <cdr:txBody>
        <a:bodyPr xmlns:a="http://schemas.openxmlformats.org/drawingml/2006/main" wrap="squar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MX" sz="800" b="1" i="0" u="none" strike="noStrike" baseline="0" dirty="0">
              <a:solidFill>
                <a:sysClr val="windowText" lastClr="000000"/>
              </a:solidFill>
              <a:latin typeface="Arial"/>
              <a:cs typeface="Arial"/>
            </a:rPr>
            <a:t>Zona de Epidemia</a:t>
          </a:r>
          <a:endParaRPr lang="es-MX" sz="8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0.07018</cdr:x>
      <cdr:y>0.04545</cdr:y>
    </cdr:from>
    <cdr:to>
      <cdr:x>1</cdr:x>
      <cdr:y>0.12121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288032" y="216024"/>
          <a:ext cx="3816423" cy="360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dirty="0"/>
        </a:p>
      </cdr:txBody>
    </cdr:sp>
  </cdr:relSizeAnchor>
  <cdr:relSizeAnchor xmlns:cdr="http://schemas.openxmlformats.org/drawingml/2006/chartDrawing">
    <cdr:from>
      <cdr:x>0.07018</cdr:x>
      <cdr:y>0.0303</cdr:y>
    </cdr:from>
    <cdr:to>
      <cdr:x>0.89916</cdr:x>
      <cdr:y>0.12121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288032" y="144016"/>
          <a:ext cx="340251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>
              <a:solidFill>
                <a:sysClr val="windowText" lastClr="000000"/>
              </a:solidFill>
            </a:rPr>
            <a:t>MUNICIPIO DE COMONDU.BCS.</a:t>
          </a:r>
          <a:r>
            <a:rPr lang="es-MX" sz="800" b="1" baseline="0" dirty="0">
              <a:solidFill>
                <a:sysClr val="windowText" lastClr="000000"/>
              </a:solidFill>
            </a:rPr>
            <a:t> CANAL ENDEMICO SEMANAL DE LA HEPATITIS "A" 2016</a:t>
          </a:r>
          <a:endParaRPr lang="es-MX" sz="8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0.14286</cdr:x>
      <cdr:y>0.03077</cdr:y>
    </cdr:from>
    <cdr:to>
      <cdr:x>0.86359</cdr:x>
      <cdr:y>0.14172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648071" y="144016"/>
          <a:ext cx="3269595" cy="519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MX" sz="800" b="1" dirty="0">
              <a:solidFill>
                <a:sysClr val="windowText" lastClr="000000"/>
              </a:solidFill>
            </a:rPr>
            <a:t>MUNICIPIO</a:t>
          </a:r>
          <a:r>
            <a:rPr lang="es-MX" sz="800" b="1" baseline="0" dirty="0">
              <a:solidFill>
                <a:sysClr val="windowText" lastClr="000000"/>
              </a:solidFill>
            </a:rPr>
            <a:t> DE MULEGE.BCS. TENDENCIA ANUAL DE LA HEPATITIS  "A"  PERIODO 2009-2016</a:t>
          </a:r>
          <a:endParaRPr lang="es-MX" sz="800" b="1" dirty="0">
            <a:solidFill>
              <a:sysClr val="windowText" lastClr="0000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s-MX" sz="2800" dirty="0" smtClean="0"/>
              <a:t>REPORTE ESPECIAL DE LA HEPATITIS AGUDA “A” A LA SEMANA EPIDEMIOLOGICA # 9- 2016 </a:t>
            </a:r>
          </a:p>
          <a:p>
            <a:r>
              <a:rPr lang="es-MX" sz="2800" dirty="0" smtClean="0"/>
              <a:t>ESTATAL Y POR MUNICIPIO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417033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373216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WINDOWS. SSA</a:t>
            </a:r>
          </a:p>
          <a:p>
            <a:r>
              <a:rPr lang="es-MX" sz="1200" dirty="0" smtClean="0"/>
              <a:t>CORTE DE INFORMACION AL   18 - 03 -2016   </a:t>
            </a:r>
          </a:p>
          <a:p>
            <a:r>
              <a:rPr lang="es-MX" sz="1200" dirty="0" smtClean="0"/>
              <a:t>DEPARTAMENTO DE </a:t>
            </a:r>
            <a:r>
              <a:rPr lang="es-MX" sz="1100" dirty="0" smtClean="0"/>
              <a:t>VIGILANCIA</a:t>
            </a:r>
            <a:r>
              <a:rPr lang="es-MX" sz="1200" dirty="0" smtClean="0"/>
              <a:t> EPIDEMIOLOGICA</a:t>
            </a:r>
          </a:p>
          <a:p>
            <a:r>
              <a:rPr lang="es-MX" sz="1200" dirty="0" smtClean="0"/>
              <a:t>RESPONSABLE: DR. MAURICIO E. BERNAL HERNANDEZ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Logo Secretaria de salud (2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404664"/>
            <a:ext cx="1800200" cy="936104"/>
          </a:xfrm>
          <a:prstGeom prst="rect">
            <a:avLst/>
          </a:prstGeom>
        </p:spPr>
      </p:pic>
      <p:pic>
        <p:nvPicPr>
          <p:cNvPr id="3" name="2 Imagen" descr="nuevo logo ssa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8309" y="476672"/>
            <a:ext cx="2477254" cy="864096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2843808" y="134076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  COMENTARIOS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1115616" y="1844824"/>
            <a:ext cx="67687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ES URGENTE ESTABLECER LA SITUACION EPIDEMIOLOGICA DE LA HEPATITIS A EN LA REGION DE LOS CABOS, CON EL OBJETO DE TOMAR  LAS MEDIDAS QUE CORRESPONDAN.   EN MATERIA DE SALUD, LOS CUADROS   DE MORBILIDAD  ESTABLECEN QUE , ES EN LA ZONA DE CABO SAN LUCAS PRINCIPALMENTE, DONDE SE REGISTRA LA MAYOR PROPORCION DE CASOS , LA INFORMACION ES PROVENIENTE DE UNIDADES MEDICAS DEL IMSS , LO CUAL NOS HABLA DE DERECHOHABIENCIA A PARTIR DE UN TRABAJO. SIN EMBARGO, EL GRUPO DE EDAD MAS AFECTADO, SON LOS MENORES DE EDAD Y EN EDAD ESCOLAR.  </a:t>
            </a:r>
          </a:p>
          <a:p>
            <a:endParaRPr lang="es-MX" sz="1000" dirty="0" smtClean="0"/>
          </a:p>
          <a:p>
            <a:r>
              <a:rPr lang="es-MX" sz="1000" dirty="0" smtClean="0"/>
              <a:t>DE ACUERDO A LOS DATOS REGISTRADOS DE ESTE PADECIMIENTO,  EN LAS TENDENCIAS ANUALES, SE OBSERVA QUE EL PROBLEMA ES CRONICO, PERO DESTACA  QUE SE REGISTRARON TANTOS CASOS  A LA SEMANA 9 DEL 2016 , COMO LA MISMA CANTIDAD DE CASOS QUE EN TODO EL REGISTRO DEL  AÑO  2015. POR OTRA PARTE,  EL CANAL ENDEMICO,  MUESTRA UN BROTE A PARTIR DE LAS 4 SEMANA DEL 2016,  INCREMENTANDOSE DE FORMA SOSTENIDA.</a:t>
            </a:r>
          </a:p>
          <a:p>
            <a:endParaRPr lang="es-MX" sz="1000" dirty="0" smtClean="0"/>
          </a:p>
          <a:p>
            <a:r>
              <a:rPr lang="es-MX" sz="1000" dirty="0" smtClean="0"/>
              <a:t> UTILIZANDO EL MISMO TIPO DE ANALISIS  PARA EL RESTO DE LOS MUNICIPIOS,  SE OBSERVA  QUE :  ES LA ZONA DE LOS CABOS EN DONDE SE UBICA  EL BROTE, Y  DE ACUERDO A LOS REGISTROS DE LA TENDENCIA ANUAL,  EN LA SEMANA 9 DEL 2016,  YA SE SUPERO EL REGISTRO ANUAL DE CASOS DEL AÑO ANTERIOR.  POR OTRA PARTE: EL CANAL ENDEMICO MUESTRA UNA SITUACION DE BROTE DESDE INCICIO DE AÑO, INCREMENTANDOSE SEMANALMENTE. </a:t>
            </a:r>
          </a:p>
          <a:p>
            <a:endParaRPr lang="es-MX" sz="1000" dirty="0" smtClean="0"/>
          </a:p>
          <a:p>
            <a:r>
              <a:rPr lang="es-MX" sz="1000" dirty="0" smtClean="0"/>
              <a:t>ESTOS  REGISTROS  LOS OBSERVAMOS  DESDE LAS SEMANAS INICIALES  Y LA DGAE, EMITIO AVISOS DE EXESO DE REGISTROS , LA RESPUESTA QUE HEMOS RECIBIDO DE LA JURISDICCION SANITARIA,  HA SIDO POCO CLARA EN EL SENTIDO QUE SON  CASOS UBICADOS EN  ASENTAMIENTOS HUMANOS IRREGULARES Y SIN SERVICIOS,  Y QUE SE DESCARTAN COMO FUENTE LAS ESCUELAS  O UN SITIO ESPECIFICO DE POSIBLE FUENTE  COMUN DE CONTAGIO,PERO COMO EL PROBLEMA ESTA CRECIENDO  SE DEBE DE REALIZAR UNA ANALISIS MAS PROFUNDO DE LA REGION , Y  UBICAR LOS POSIBLES FOCOS DE INFECCION , PARA  PROTEGER A LA POBLACION,  BASICAMENTE LA INFANTIL.  BASICAMENTE SOLICITAMOS QUE A TRAVES DE LA JURISDICCION SE CONVOQUE A UNA REUNION DE L COMITÉ MUNICIPAL DE VIGILANCIA EPIDEMIOLOGICA PARA ANALIZAR ESTA SITUACION, PERO MIENTRAS TANTO EMITIR INFORMACION GENERAL DE MEDIDAS DE HIGIENE BASICAMENTE EN LA POBLACION INFANTIL.</a:t>
            </a:r>
            <a:endParaRPr lang="es-MX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1760" y="1124744"/>
            <a:ext cx="4104456" cy="79208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HEPATITIS AGUDA  “A” 2016</a:t>
            </a:r>
            <a:endParaRPr lang="es-MX" sz="1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12721849"/>
              </p:ext>
            </p:extLst>
          </p:nvPr>
        </p:nvGraphicFramePr>
        <p:xfrm>
          <a:off x="251520" y="1990725"/>
          <a:ext cx="8568952" cy="2876550"/>
        </p:xfrm>
        <a:graphic>
          <a:graphicData uri="http://schemas.openxmlformats.org/presentationml/2006/ole">
            <p:oleObj spid="_x0000_s34821" name="Hoja de cálculo" r:id="rId5" imgW="10843314" imgH="3444312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1400" dirty="0" smtClean="0"/>
              <a:t>ESTATAL TENDENCIA ANUAL Y CANAL ENDEMICO  DE LA HEPATISIS BCS 2016 </a:t>
            </a:r>
            <a:endParaRPr lang="es-MX" sz="14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251520" y="1772816"/>
          <a:ext cx="842493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Logo Secretaria de salud (2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5" y="404664"/>
            <a:ext cx="1647744" cy="1032515"/>
          </a:xfrm>
          <a:prstGeom prst="rect">
            <a:avLst/>
          </a:prstGeom>
        </p:spPr>
      </p:pic>
      <p:pic>
        <p:nvPicPr>
          <p:cNvPr id="4" name="3 Imagen" descr="nuevo logo ssa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548680"/>
            <a:ext cx="2965491" cy="861999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3275856" y="1196752"/>
            <a:ext cx="25922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CANAL ENDEMICO ESTATAL HEPATITIS A 2016</a:t>
            </a:r>
            <a:endParaRPr lang="es-MX" sz="1000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/>
        </p:nvGraphicFramePr>
        <p:xfrm>
          <a:off x="683568" y="1772816"/>
          <a:ext cx="7920880" cy="471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987824" y="141277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HEPATITIS A  LOS CABOS 2016</a:t>
            </a:r>
            <a:endParaRPr lang="es-MX" dirty="0"/>
          </a:p>
        </p:txBody>
      </p:sp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539552" y="1916832"/>
          <a:ext cx="820891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2771800" y="1124744"/>
            <a:ext cx="2736304" cy="504056"/>
          </a:xfrm>
        </p:spPr>
        <p:txBody>
          <a:bodyPr>
            <a:normAutofit/>
          </a:bodyPr>
          <a:lstStyle/>
          <a:p>
            <a:r>
              <a:rPr lang="es-MX" sz="1400" dirty="0" smtClean="0">
                <a:latin typeface="Arial Narrow" pitchFamily="34" charset="0"/>
              </a:rPr>
              <a:t>HEPATITIS A LOS CABOS  2016</a:t>
            </a:r>
            <a:endParaRPr lang="es-MX" sz="1400" dirty="0">
              <a:latin typeface="Arial Narrow" pitchFamily="34" charset="0"/>
            </a:endParaRPr>
          </a:p>
        </p:txBody>
      </p:sp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539552" y="1772816"/>
          <a:ext cx="806489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76701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HEPATITIS A 2016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7" name="1 Gráfico"/>
          <p:cNvGraphicFramePr>
            <a:graphicFrameLocks noGrp="1"/>
          </p:cNvGraphicFramePr>
          <p:nvPr/>
        </p:nvGraphicFramePr>
        <p:xfrm>
          <a:off x="251520" y="1844824"/>
          <a:ext cx="374441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1 Gráfico"/>
          <p:cNvGraphicFramePr>
            <a:graphicFrameLocks noGrp="1"/>
          </p:cNvGraphicFramePr>
          <p:nvPr/>
        </p:nvGraphicFramePr>
        <p:xfrm>
          <a:off x="4355976" y="1772816"/>
          <a:ext cx="43204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759063" y="125664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HEPATITIS A 2016</a:t>
            </a:r>
            <a:endParaRPr lang="es-MX" dirty="0"/>
          </a:p>
        </p:txBody>
      </p:sp>
      <p:graphicFrame>
        <p:nvGraphicFramePr>
          <p:cNvPr id="5" name="1 Gráfico"/>
          <p:cNvGraphicFramePr>
            <a:graphicFrameLocks noGrp="1"/>
          </p:cNvGraphicFramePr>
          <p:nvPr/>
        </p:nvGraphicFramePr>
        <p:xfrm>
          <a:off x="251521" y="1772816"/>
          <a:ext cx="4392487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1 Gráfico"/>
          <p:cNvGraphicFramePr>
            <a:graphicFrameLocks noGrp="1"/>
          </p:cNvGraphicFramePr>
          <p:nvPr/>
        </p:nvGraphicFramePr>
        <p:xfrm>
          <a:off x="4788024" y="1772816"/>
          <a:ext cx="410445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627784" y="90872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HEPATITIS A 2016</a:t>
            </a:r>
            <a:endParaRPr lang="es-MX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/>
        </p:nvGraphicFramePr>
        <p:xfrm>
          <a:off x="179513" y="1484784"/>
          <a:ext cx="4464495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1 Gráfico"/>
          <p:cNvGraphicFramePr>
            <a:graphicFrameLocks noGrp="1"/>
          </p:cNvGraphicFramePr>
          <p:nvPr/>
        </p:nvGraphicFramePr>
        <p:xfrm>
          <a:off x="4788024" y="1484784"/>
          <a:ext cx="407498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720</Words>
  <Application>Microsoft Office PowerPoint</Application>
  <PresentationFormat>Presentación en pantalla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Hoja de cálculo</vt:lpstr>
      <vt:lpstr>B.C.S.  PANORAMA EPIDEMIOLOGICO 2016</vt:lpstr>
      <vt:lpstr>HEPATITIS AGUDA  “A” 2016</vt:lpstr>
      <vt:lpstr>ESTATAL TENDENCIA ANUAL Y CANAL ENDEMICO  DE LA HEPATISIS BCS 2016 </vt:lpstr>
      <vt:lpstr>Diapositiva 4</vt:lpstr>
      <vt:lpstr>Diapositiva 5</vt:lpstr>
      <vt:lpstr>HEPATITIS A LOS CABOS  2016</vt:lpstr>
      <vt:lpstr>HEPATITIS A 2016</vt:lpstr>
      <vt:lpstr>Diapositiva 8</vt:lpstr>
      <vt:lpstr>Diapositiva 9</vt:lpstr>
      <vt:lpstr>Diapositiva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90</cp:revision>
  <dcterms:created xsi:type="dcterms:W3CDTF">2014-01-30T02:50:58Z</dcterms:created>
  <dcterms:modified xsi:type="dcterms:W3CDTF">2016-08-13T18:50:28Z</dcterms:modified>
</cp:coreProperties>
</file>